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22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EA498-D816-44C7-9AEB-0DD35DFD7AF9}" type="datetimeFigureOut">
              <a:rPr lang="ru-RU" smtClean="0"/>
              <a:t>03.10.2022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586C2-FAB6-4289-B57D-7A25F9DFD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8433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EA498-D816-44C7-9AEB-0DD35DFD7AF9}" type="datetimeFigureOut">
              <a:rPr lang="ru-RU" smtClean="0"/>
              <a:t>03.10.2022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586C2-FAB6-4289-B57D-7A25F9DFD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199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EA498-D816-44C7-9AEB-0DD35DFD7AF9}" type="datetimeFigureOut">
              <a:rPr lang="ru-RU" smtClean="0"/>
              <a:t>03.10.2022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586C2-FAB6-4289-B57D-7A25F9DFD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36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EA498-D816-44C7-9AEB-0DD35DFD7AF9}" type="datetimeFigureOut">
              <a:rPr lang="ru-RU" smtClean="0"/>
              <a:t>03.10.2022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586C2-FAB6-4289-B57D-7A25F9DFD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865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EA498-D816-44C7-9AEB-0DD35DFD7AF9}" type="datetimeFigureOut">
              <a:rPr lang="ru-RU" smtClean="0"/>
              <a:t>03.10.2022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586C2-FAB6-4289-B57D-7A25F9DFD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01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EA498-D816-44C7-9AEB-0DD35DFD7AF9}" type="datetimeFigureOut">
              <a:rPr lang="ru-RU" smtClean="0"/>
              <a:t>03.10.2022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586C2-FAB6-4289-B57D-7A25F9DFD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589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EA498-D816-44C7-9AEB-0DD35DFD7AF9}" type="datetimeFigureOut">
              <a:rPr lang="ru-RU" smtClean="0"/>
              <a:t>03.10.2022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586C2-FAB6-4289-B57D-7A25F9DFD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251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EA498-D816-44C7-9AEB-0DD35DFD7AF9}" type="datetimeFigureOut">
              <a:rPr lang="ru-RU" smtClean="0"/>
              <a:t>03.10.2022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586C2-FAB6-4289-B57D-7A25F9DFD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27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EA498-D816-44C7-9AEB-0DD35DFD7AF9}" type="datetimeFigureOut">
              <a:rPr lang="ru-RU" smtClean="0"/>
              <a:t>03.10.2022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586C2-FAB6-4289-B57D-7A25F9DFD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3912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EA498-D816-44C7-9AEB-0DD35DFD7AF9}" type="datetimeFigureOut">
              <a:rPr lang="ru-RU" smtClean="0"/>
              <a:t>03.10.2022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586C2-FAB6-4289-B57D-7A25F9DFD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17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EA498-D816-44C7-9AEB-0DD35DFD7AF9}" type="datetimeFigureOut">
              <a:rPr lang="ru-RU" smtClean="0"/>
              <a:t>03.10.2022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586C2-FAB6-4289-B57D-7A25F9DFD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473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BEA498-D816-44C7-9AEB-0DD35DFD7AF9}" type="datetimeFigureOut">
              <a:rPr lang="ru-RU" smtClean="0"/>
              <a:t>03.10.2022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C586C2-FAB6-4289-B57D-7A25F9DFD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4663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609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000" b="1" dirty="0"/>
              <a:t>Схема использования лучевых и инструментальных методов диагностики при подозрении на патологию брахиоцефальных артерий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37758" y="1690688"/>
            <a:ext cx="7418717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Дуплексное сканирование брахиоцефальных артерий с цветным допплеровским картированием кровотока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73810" y="2704372"/>
            <a:ext cx="4684144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Выявлен</a:t>
            </a:r>
            <a:r>
              <a:rPr lang="ru-RU" b="1" dirty="0"/>
              <a:t>о</a:t>
            </a:r>
            <a:r>
              <a:rPr lang="ru-RU" b="1" dirty="0" smtClean="0"/>
              <a:t> гемодинамически значимое поражение брахиоцефальных артерий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669656" y="2603946"/>
            <a:ext cx="4684144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Не выявлено гемодинамически значимое поражение брахиоцефальных артерий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442720" y="3972481"/>
            <a:ext cx="256032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КТА БЦА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622710" y="4868187"/>
            <a:ext cx="4684144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Решение вопроса о лечении</a:t>
            </a:r>
            <a:endParaRPr lang="ru-RU" dirty="0"/>
          </a:p>
        </p:txBody>
      </p:sp>
      <p:cxnSp>
        <p:nvCxnSpPr>
          <p:cNvPr id="10" name="Прямая со стрелкой 9"/>
          <p:cNvCxnSpPr>
            <a:stCxn id="4" idx="2"/>
            <a:endCxn id="5" idx="0"/>
          </p:cNvCxnSpPr>
          <p:nvPr/>
        </p:nvCxnSpPr>
        <p:spPr>
          <a:xfrm flipH="1">
            <a:off x="2715882" y="2337019"/>
            <a:ext cx="3331235" cy="367353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4" idx="2"/>
            <a:endCxn id="6" idx="0"/>
          </p:cNvCxnSpPr>
          <p:nvPr/>
        </p:nvCxnSpPr>
        <p:spPr>
          <a:xfrm>
            <a:off x="6047117" y="2337019"/>
            <a:ext cx="2964611" cy="266927"/>
          </a:xfrm>
          <a:prstGeom prst="straightConnector1">
            <a:avLst/>
          </a:prstGeom>
          <a:ln w="254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5" idx="2"/>
            <a:endCxn id="7" idx="0"/>
          </p:cNvCxnSpPr>
          <p:nvPr/>
        </p:nvCxnSpPr>
        <p:spPr>
          <a:xfrm>
            <a:off x="2715882" y="3350703"/>
            <a:ext cx="6998" cy="621778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6207760" y="3250277"/>
            <a:ext cx="3018192" cy="1565563"/>
          </a:xfrm>
          <a:prstGeom prst="straightConnector1">
            <a:avLst/>
          </a:prstGeom>
          <a:ln w="254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7" idx="2"/>
          </p:cNvCxnSpPr>
          <p:nvPr/>
        </p:nvCxnSpPr>
        <p:spPr>
          <a:xfrm>
            <a:off x="2722880" y="4341813"/>
            <a:ext cx="2773680" cy="474027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5827143" y="5259386"/>
            <a:ext cx="0" cy="450534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2337758" y="5731787"/>
            <a:ext cx="7418717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Оценка эффективности лечения </a:t>
            </a:r>
            <a:r>
              <a:rPr lang="ru-RU" b="1" dirty="0" smtClean="0"/>
              <a:t>– </a:t>
            </a:r>
          </a:p>
          <a:p>
            <a:pPr algn="ctr"/>
            <a:r>
              <a:rPr lang="ru-RU" b="1" dirty="0" smtClean="0"/>
              <a:t>Дуплексное </a:t>
            </a:r>
            <a:r>
              <a:rPr lang="ru-RU" b="1" dirty="0"/>
              <a:t>сканирование брахиоцефальных артерий с цветным допплеровским картированием </a:t>
            </a:r>
            <a:r>
              <a:rPr lang="ru-RU" b="1" dirty="0" smtClean="0"/>
              <a:t>кровотока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427825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3810" y="264699"/>
            <a:ext cx="1137115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000" b="1" dirty="0" smtClean="0"/>
              <a:t>Схема использования лучевых и инструментальных методов диагностики при подозрении на сосудистую </a:t>
            </a:r>
            <a:r>
              <a:rPr lang="ru-RU" sz="3000" b="1" dirty="0" err="1" smtClean="0"/>
              <a:t>мальформацию</a:t>
            </a:r>
            <a:r>
              <a:rPr lang="ru-RU" sz="3000" b="1" dirty="0" smtClean="0"/>
              <a:t> головного мозга</a:t>
            </a:r>
            <a:endParaRPr lang="ru-RU" sz="3000" dirty="0"/>
          </a:p>
        </p:txBody>
      </p:sp>
      <p:sp>
        <p:nvSpPr>
          <p:cNvPr id="4" name="TextBox 3"/>
          <p:cNvSpPr txBox="1"/>
          <p:nvPr/>
        </p:nvSpPr>
        <p:spPr>
          <a:xfrm>
            <a:off x="3485071" y="1690688"/>
            <a:ext cx="4684144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МРТ (с бесконтрастной ангиографией)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73810" y="2704372"/>
            <a:ext cx="4684144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Выявлена сосудистая мальформация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669656" y="2603946"/>
            <a:ext cx="4684144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Нет изменений / все вопросы решены / требуется наблюдение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52400" y="5741092"/>
            <a:ext cx="303784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КТА БЦА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73810" y="3512795"/>
            <a:ext cx="4684144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Необходимо лечение в рамках госпитализации</a:t>
            </a:r>
            <a:endParaRPr lang="ru-RU" dirty="0"/>
          </a:p>
        </p:txBody>
      </p:sp>
      <p:cxnSp>
        <p:nvCxnSpPr>
          <p:cNvPr id="10" name="Прямая со стрелкой 9"/>
          <p:cNvCxnSpPr>
            <a:stCxn id="4" idx="2"/>
            <a:endCxn id="5" idx="0"/>
          </p:cNvCxnSpPr>
          <p:nvPr/>
        </p:nvCxnSpPr>
        <p:spPr>
          <a:xfrm flipH="1">
            <a:off x="2715882" y="2060020"/>
            <a:ext cx="3111261" cy="644352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4" idx="2"/>
            <a:endCxn id="6" idx="0"/>
          </p:cNvCxnSpPr>
          <p:nvPr/>
        </p:nvCxnSpPr>
        <p:spPr>
          <a:xfrm>
            <a:off x="5827143" y="2060020"/>
            <a:ext cx="3184585" cy="543926"/>
          </a:xfrm>
          <a:prstGeom prst="straightConnector1">
            <a:avLst/>
          </a:prstGeom>
          <a:ln w="254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2712720" y="3073704"/>
            <a:ext cx="3162" cy="439091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endCxn id="17" idx="0"/>
          </p:cNvCxnSpPr>
          <p:nvPr/>
        </p:nvCxnSpPr>
        <p:spPr>
          <a:xfrm flipH="1">
            <a:off x="6311851" y="3250277"/>
            <a:ext cx="2914101" cy="1574318"/>
          </a:xfrm>
          <a:prstGeom prst="straightConnector1">
            <a:avLst/>
          </a:prstGeom>
          <a:ln w="254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8" idx="2"/>
            <a:endCxn id="17" idx="0"/>
          </p:cNvCxnSpPr>
          <p:nvPr/>
        </p:nvCxnSpPr>
        <p:spPr>
          <a:xfrm>
            <a:off x="2715882" y="4159126"/>
            <a:ext cx="3595969" cy="665469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73810" y="4477132"/>
            <a:ext cx="2978990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Есть варианты лечения, необходимо уточнение на до госпитальном этапе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5057954" y="4824595"/>
            <a:ext cx="2507794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Тактика определена</a:t>
            </a:r>
            <a:endParaRPr lang="ru-RU" dirty="0"/>
          </a:p>
        </p:txBody>
      </p:sp>
      <p:cxnSp>
        <p:nvCxnSpPr>
          <p:cNvPr id="22" name="Прямая со стрелкой 21"/>
          <p:cNvCxnSpPr>
            <a:stCxn id="8" idx="2"/>
            <a:endCxn id="16" idx="0"/>
          </p:cNvCxnSpPr>
          <p:nvPr/>
        </p:nvCxnSpPr>
        <p:spPr>
          <a:xfrm flipH="1">
            <a:off x="1863305" y="4159126"/>
            <a:ext cx="852577" cy="318006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16" idx="2"/>
            <a:endCxn id="7" idx="0"/>
          </p:cNvCxnSpPr>
          <p:nvPr/>
        </p:nvCxnSpPr>
        <p:spPr>
          <a:xfrm flipH="1">
            <a:off x="1671320" y="5400462"/>
            <a:ext cx="191985" cy="340630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6345303" y="5162491"/>
            <a:ext cx="0" cy="450534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572001" y="5634892"/>
            <a:ext cx="610616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Оценка эффективности лечения, наблюдение в динамике</a:t>
            </a:r>
            <a:endParaRPr lang="ru-RU" dirty="0"/>
          </a:p>
        </p:txBody>
      </p:sp>
      <p:sp>
        <p:nvSpPr>
          <p:cNvPr id="43" name="TextBox 42"/>
          <p:cNvSpPr txBox="1"/>
          <p:nvPr/>
        </p:nvSpPr>
        <p:spPr>
          <a:xfrm>
            <a:off x="4572001" y="6260523"/>
            <a:ext cx="4684144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МРТ (с бесконтрастной ангиографией)</a:t>
            </a:r>
            <a:endParaRPr lang="ru-RU" dirty="0"/>
          </a:p>
        </p:txBody>
      </p:sp>
      <p:cxnSp>
        <p:nvCxnSpPr>
          <p:cNvPr id="44" name="Прямая со стрелкой 43"/>
          <p:cNvCxnSpPr>
            <a:endCxn id="43" idx="0"/>
          </p:cNvCxnSpPr>
          <p:nvPr/>
        </p:nvCxnSpPr>
        <p:spPr>
          <a:xfrm>
            <a:off x="6914073" y="6004224"/>
            <a:ext cx="0" cy="256299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>
            <a:endCxn id="42" idx="1"/>
          </p:cNvCxnSpPr>
          <p:nvPr/>
        </p:nvCxnSpPr>
        <p:spPr>
          <a:xfrm flipV="1">
            <a:off x="3190240" y="5819558"/>
            <a:ext cx="1381761" cy="87548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8927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3810" y="264699"/>
            <a:ext cx="11371150" cy="1325563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 smtClean="0"/>
              <a:t>Схема использования лучевых и инструментальных методов диагностики при подозрении на </a:t>
            </a:r>
            <a:r>
              <a:rPr lang="ru-RU" sz="3000" b="1" dirty="0" smtClean="0"/>
              <a:t>расслоение артери</a:t>
            </a:r>
            <a:r>
              <a:rPr lang="ru-RU" sz="3000" b="1" dirty="0"/>
              <a:t>й</a:t>
            </a:r>
            <a:endParaRPr lang="ru-RU" sz="3000" dirty="0"/>
          </a:p>
        </p:txBody>
      </p:sp>
      <p:sp>
        <p:nvSpPr>
          <p:cNvPr id="4" name="TextBox 3"/>
          <p:cNvSpPr txBox="1"/>
          <p:nvPr/>
        </p:nvSpPr>
        <p:spPr>
          <a:xfrm>
            <a:off x="2937103" y="1493622"/>
            <a:ext cx="6339649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Дуплексное сканирование брахиоцефальных артерий с цветным допплеровским картированием кровотока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73810" y="2704372"/>
            <a:ext cx="4684144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Есть изменения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669656" y="2603946"/>
            <a:ext cx="4684144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Нет изменений / все вопросы решены / требуется наблюдение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52400" y="5741092"/>
            <a:ext cx="303784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КТА БЦА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73810" y="3512795"/>
            <a:ext cx="4684144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МРТ артерий головы и шеи </a:t>
            </a:r>
          </a:p>
          <a:p>
            <a:pPr algn="ctr"/>
            <a:r>
              <a:rPr lang="ru-RU" b="1" dirty="0" smtClean="0"/>
              <a:t>(с бесконтрастной ангиографией)</a:t>
            </a:r>
            <a:endParaRPr lang="ru-RU" dirty="0"/>
          </a:p>
        </p:txBody>
      </p:sp>
      <p:cxnSp>
        <p:nvCxnSpPr>
          <p:cNvPr id="10" name="Прямая со стрелкой 9"/>
          <p:cNvCxnSpPr>
            <a:stCxn id="4" idx="2"/>
            <a:endCxn id="5" idx="0"/>
          </p:cNvCxnSpPr>
          <p:nvPr/>
        </p:nvCxnSpPr>
        <p:spPr>
          <a:xfrm flipH="1">
            <a:off x="2715882" y="2139953"/>
            <a:ext cx="3391046" cy="564419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4" idx="2"/>
            <a:endCxn id="6" idx="0"/>
          </p:cNvCxnSpPr>
          <p:nvPr/>
        </p:nvCxnSpPr>
        <p:spPr>
          <a:xfrm>
            <a:off x="6106928" y="2139953"/>
            <a:ext cx="2904800" cy="463993"/>
          </a:xfrm>
          <a:prstGeom prst="straightConnector1">
            <a:avLst/>
          </a:prstGeom>
          <a:ln w="254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2712720" y="3073704"/>
            <a:ext cx="3162" cy="439091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endCxn id="17" idx="0"/>
          </p:cNvCxnSpPr>
          <p:nvPr/>
        </p:nvCxnSpPr>
        <p:spPr>
          <a:xfrm flipH="1">
            <a:off x="6311851" y="3250277"/>
            <a:ext cx="2914101" cy="1574318"/>
          </a:xfrm>
          <a:prstGeom prst="straightConnector1">
            <a:avLst/>
          </a:prstGeom>
          <a:ln w="254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8" idx="2"/>
            <a:endCxn id="17" idx="0"/>
          </p:cNvCxnSpPr>
          <p:nvPr/>
        </p:nvCxnSpPr>
        <p:spPr>
          <a:xfrm>
            <a:off x="2715882" y="4159126"/>
            <a:ext cx="3595969" cy="665469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73810" y="4477132"/>
            <a:ext cx="2978990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Есть варианты лечения, необходимо уточнение на до госпитальном этапе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5057954" y="4824595"/>
            <a:ext cx="2507794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Тактика определена</a:t>
            </a:r>
            <a:endParaRPr lang="ru-RU" dirty="0"/>
          </a:p>
        </p:txBody>
      </p:sp>
      <p:cxnSp>
        <p:nvCxnSpPr>
          <p:cNvPr id="22" name="Прямая со стрелкой 21"/>
          <p:cNvCxnSpPr>
            <a:stCxn id="8" idx="2"/>
            <a:endCxn id="16" idx="0"/>
          </p:cNvCxnSpPr>
          <p:nvPr/>
        </p:nvCxnSpPr>
        <p:spPr>
          <a:xfrm flipH="1">
            <a:off x="1863305" y="4159126"/>
            <a:ext cx="852577" cy="318006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16" idx="2"/>
            <a:endCxn id="7" idx="0"/>
          </p:cNvCxnSpPr>
          <p:nvPr/>
        </p:nvCxnSpPr>
        <p:spPr>
          <a:xfrm flipH="1">
            <a:off x="1671320" y="5400462"/>
            <a:ext cx="191985" cy="340630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6345303" y="5162491"/>
            <a:ext cx="0" cy="450534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572001" y="5634892"/>
            <a:ext cx="610616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Оценка эффективности лечения, наблюдение в динамике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4572001" y="6260523"/>
            <a:ext cx="4684144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МРТ (с бесконтрастной ангиографией)</a:t>
            </a:r>
            <a:endParaRPr lang="ru-RU" dirty="0"/>
          </a:p>
        </p:txBody>
      </p:sp>
      <p:cxnSp>
        <p:nvCxnSpPr>
          <p:cNvPr id="26" name="Прямая со стрелкой 25"/>
          <p:cNvCxnSpPr>
            <a:endCxn id="25" idx="0"/>
          </p:cNvCxnSpPr>
          <p:nvPr/>
        </p:nvCxnSpPr>
        <p:spPr>
          <a:xfrm>
            <a:off x="6914073" y="6004224"/>
            <a:ext cx="0" cy="256299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endCxn id="24" idx="1"/>
          </p:cNvCxnSpPr>
          <p:nvPr/>
        </p:nvCxnSpPr>
        <p:spPr>
          <a:xfrm flipV="1">
            <a:off x="3190240" y="5819558"/>
            <a:ext cx="1381761" cy="87548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4074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8520" y="-815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3000" b="1" dirty="0"/>
              <a:t>Схема использования лучевых и инструментальных методов диагностики при подозрении на </a:t>
            </a:r>
            <a:r>
              <a:rPr lang="ru-RU" sz="3000" b="1" dirty="0" smtClean="0"/>
              <a:t>тромбоз венозных синусов головного мозга</a:t>
            </a:r>
            <a:endParaRPr lang="ru-RU" sz="3000" dirty="0"/>
          </a:p>
        </p:txBody>
      </p:sp>
      <p:sp>
        <p:nvSpPr>
          <p:cNvPr id="12" name="TextBox 11"/>
          <p:cNvSpPr txBox="1"/>
          <p:nvPr/>
        </p:nvSpPr>
        <p:spPr>
          <a:xfrm>
            <a:off x="3576511" y="1317411"/>
            <a:ext cx="4684144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МРТ (с бесконтрастной ангиографией)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6761096" y="2230669"/>
            <a:ext cx="4684144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Нет изменений / все вопросы решены / требуется наблюдение</a:t>
            </a:r>
            <a:endParaRPr lang="ru-RU" dirty="0"/>
          </a:p>
        </p:txBody>
      </p:sp>
      <p:cxnSp>
        <p:nvCxnSpPr>
          <p:cNvPr id="14" name="Прямая со стрелкой 13"/>
          <p:cNvCxnSpPr>
            <a:stCxn id="12" idx="2"/>
          </p:cNvCxnSpPr>
          <p:nvPr/>
        </p:nvCxnSpPr>
        <p:spPr>
          <a:xfrm flipH="1">
            <a:off x="2807323" y="1686743"/>
            <a:ext cx="3111260" cy="644352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12" idx="2"/>
            <a:endCxn id="13" idx="0"/>
          </p:cNvCxnSpPr>
          <p:nvPr/>
        </p:nvCxnSpPr>
        <p:spPr>
          <a:xfrm>
            <a:off x="5918583" y="1686743"/>
            <a:ext cx="3184585" cy="543926"/>
          </a:xfrm>
          <a:prstGeom prst="straightConnector1">
            <a:avLst/>
          </a:prstGeom>
          <a:ln w="254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2810484" y="2742661"/>
            <a:ext cx="3162" cy="439091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endCxn id="19" idx="0"/>
          </p:cNvCxnSpPr>
          <p:nvPr/>
        </p:nvCxnSpPr>
        <p:spPr>
          <a:xfrm flipH="1">
            <a:off x="6948577" y="2970508"/>
            <a:ext cx="2203186" cy="2314158"/>
          </a:xfrm>
          <a:prstGeom prst="straightConnector1">
            <a:avLst/>
          </a:prstGeom>
          <a:ln w="254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27" idx="2"/>
            <a:endCxn id="19" idx="0"/>
          </p:cNvCxnSpPr>
          <p:nvPr/>
        </p:nvCxnSpPr>
        <p:spPr>
          <a:xfrm>
            <a:off x="4119017" y="4698445"/>
            <a:ext cx="2829560" cy="586221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281474" y="5284666"/>
            <a:ext cx="3334206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определение тактики ведения</a:t>
            </a:r>
            <a:endParaRPr lang="ru-RU" dirty="0"/>
          </a:p>
        </p:txBody>
      </p:sp>
      <p:cxnSp>
        <p:nvCxnSpPr>
          <p:cNvPr id="20" name="Прямая со стрелкой 19"/>
          <p:cNvCxnSpPr>
            <a:endCxn id="27" idx="0"/>
          </p:cNvCxnSpPr>
          <p:nvPr/>
        </p:nvCxnSpPr>
        <p:spPr>
          <a:xfrm>
            <a:off x="2807323" y="3869673"/>
            <a:ext cx="1311694" cy="459440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1503680" y="3869673"/>
            <a:ext cx="1303644" cy="445608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97330" y="2352212"/>
            <a:ext cx="4684144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Нет кровотока (вероятен тромбоз)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323010" y="3195247"/>
            <a:ext cx="5092270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б</a:t>
            </a:r>
            <a:r>
              <a:rPr lang="ru-RU" b="1" dirty="0" smtClean="0"/>
              <a:t>езотлагательно МРТ с контрастированием </a:t>
            </a:r>
            <a:endParaRPr lang="ru-RU" dirty="0" smtClean="0"/>
          </a:p>
          <a:p>
            <a:pPr algn="ctr"/>
            <a:r>
              <a:rPr lang="ru-RU" b="1" dirty="0" smtClean="0"/>
              <a:t>(предпочтительно) / КТ с контрастированием 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3230880" y="4329113"/>
            <a:ext cx="1776274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Кровоток есть</a:t>
            </a:r>
            <a:endParaRPr lang="ru-RU" dirty="0"/>
          </a:p>
        </p:txBody>
      </p:sp>
      <p:sp>
        <p:nvSpPr>
          <p:cNvPr id="34" name="TextBox 33"/>
          <p:cNvSpPr txBox="1"/>
          <p:nvPr/>
        </p:nvSpPr>
        <p:spPr>
          <a:xfrm>
            <a:off x="687958" y="4343376"/>
            <a:ext cx="1776274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Кровотока нет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264401" y="5101575"/>
            <a:ext cx="2542922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Оказание медицинской помощи в экстренной форме</a:t>
            </a:r>
            <a:endParaRPr lang="ru-RU" dirty="0"/>
          </a:p>
        </p:txBody>
      </p:sp>
      <p:cxnSp>
        <p:nvCxnSpPr>
          <p:cNvPr id="36" name="Прямая со стрелкой 35"/>
          <p:cNvCxnSpPr/>
          <p:nvPr/>
        </p:nvCxnSpPr>
        <p:spPr>
          <a:xfrm flipH="1">
            <a:off x="1503680" y="4712708"/>
            <a:ext cx="32734" cy="387292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6948577" y="5653998"/>
            <a:ext cx="0" cy="218482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362953" y="5870887"/>
            <a:ext cx="610616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Оценка эффективности лечения, наблюдение в динамике</a:t>
            </a:r>
            <a:endParaRPr lang="ru-RU" dirty="0"/>
          </a:p>
        </p:txBody>
      </p:sp>
      <p:sp>
        <p:nvSpPr>
          <p:cNvPr id="40" name="TextBox 39"/>
          <p:cNvSpPr txBox="1"/>
          <p:nvPr/>
        </p:nvSpPr>
        <p:spPr>
          <a:xfrm>
            <a:off x="4606505" y="6488668"/>
            <a:ext cx="4684144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МРТ (с бесконтрастной ангиографией)</a:t>
            </a:r>
            <a:endParaRPr lang="ru-RU" dirty="0"/>
          </a:p>
        </p:txBody>
      </p:sp>
      <p:cxnSp>
        <p:nvCxnSpPr>
          <p:cNvPr id="41" name="Прямая со стрелкой 40"/>
          <p:cNvCxnSpPr>
            <a:endCxn id="40" idx="0"/>
          </p:cNvCxnSpPr>
          <p:nvPr/>
        </p:nvCxnSpPr>
        <p:spPr>
          <a:xfrm>
            <a:off x="6948577" y="6232369"/>
            <a:ext cx="0" cy="256299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>
            <a:endCxn id="39" idx="1"/>
          </p:cNvCxnSpPr>
          <p:nvPr/>
        </p:nvCxnSpPr>
        <p:spPr>
          <a:xfrm>
            <a:off x="2807323" y="5528513"/>
            <a:ext cx="1555630" cy="527040"/>
          </a:xfrm>
          <a:prstGeom prst="straightConnector1">
            <a:avLst/>
          </a:prstGeom>
          <a:ln w="254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97055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666</TotalTime>
  <Words>260</Words>
  <Application>Microsoft Office PowerPoint</Application>
  <PresentationFormat>Широкоэкранный</PresentationFormat>
  <Paragraphs>41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Презентация PowerPoint</vt:lpstr>
      <vt:lpstr>Схема использования лучевых и инструментальных методов диагностики при подозрении на патологию брахиоцефальных артерий </vt:lpstr>
      <vt:lpstr>Схема использования лучевых и инструментальных методов диагностики при подозрении на сосудистую мальформацию головного мозга</vt:lpstr>
      <vt:lpstr>Схема использования лучевых и инструментальных методов диагностики при подозрении на расслоение артерий</vt:lpstr>
      <vt:lpstr>Схема использования лучевых и инструментальных методов диагностики при подозрении на тромбоз венозных синусов головного мозга</vt:lpstr>
    </vt:vector>
  </TitlesOfParts>
  <Company>NNIIPK im Meshalkina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Берген Татьяна Андреевна</dc:creator>
  <cp:lastModifiedBy>Берген Татьяна Андреевна</cp:lastModifiedBy>
  <cp:revision>12</cp:revision>
  <dcterms:created xsi:type="dcterms:W3CDTF">2022-08-15T05:27:54Z</dcterms:created>
  <dcterms:modified xsi:type="dcterms:W3CDTF">2022-10-03T01:31:43Z</dcterms:modified>
</cp:coreProperties>
</file>